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handoutMasterIdLst>
    <p:handoutMasterId r:id="rId17"/>
  </p:handoutMasterIdLst>
  <p:sldIdLst>
    <p:sldId id="306" r:id="rId2"/>
    <p:sldId id="371" r:id="rId3"/>
    <p:sldId id="319" r:id="rId4"/>
    <p:sldId id="358" r:id="rId5"/>
    <p:sldId id="359" r:id="rId6"/>
    <p:sldId id="343" r:id="rId7"/>
    <p:sldId id="342" r:id="rId8"/>
    <p:sldId id="378" r:id="rId9"/>
    <p:sldId id="391" r:id="rId10"/>
    <p:sldId id="392" r:id="rId11"/>
    <p:sldId id="377" r:id="rId12"/>
    <p:sldId id="345" r:id="rId13"/>
    <p:sldId id="282" r:id="rId14"/>
    <p:sldId id="317" r:id="rId15"/>
  </p:sldIdLst>
  <p:sldSz cx="9144000" cy="6858000" type="screen4x3"/>
  <p:notesSz cx="6946900" cy="9220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31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45" autoAdjust="0"/>
    <p:restoredTop sz="87281" autoAdjust="0"/>
  </p:normalViewPr>
  <p:slideViewPr>
    <p:cSldViewPr>
      <p:cViewPr varScale="1">
        <p:scale>
          <a:sx n="80" d="100"/>
          <a:sy n="80" d="100"/>
        </p:scale>
        <p:origin x="1032" y="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09900" cy="4603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35414" y="2"/>
            <a:ext cx="3009900" cy="460375"/>
          </a:xfrm>
          <a:prstGeom prst="rect">
            <a:avLst/>
          </a:prstGeom>
        </p:spPr>
        <p:txBody>
          <a:bodyPr vert="horz" lIns="91440" tIns="45720" rIns="91440" bIns="45720" rtlCol="0"/>
          <a:lstStyle>
            <a:lvl1pPr algn="r">
              <a:defRPr sz="1200"/>
            </a:lvl1pPr>
          </a:lstStyle>
          <a:p>
            <a:fld id="{007C7DF9-47CB-4C6C-8F60-33D07E1DA881}" type="datetimeFigureOut">
              <a:rPr lang="en-US" smtClean="0"/>
              <a:t>7/30/2019</a:t>
            </a:fld>
            <a:endParaRPr lang="en-US"/>
          </a:p>
        </p:txBody>
      </p:sp>
      <p:sp>
        <p:nvSpPr>
          <p:cNvPr id="4" name="Footer Placeholder 3"/>
          <p:cNvSpPr>
            <a:spLocks noGrp="1"/>
          </p:cNvSpPr>
          <p:nvPr>
            <p:ph type="ftr" sz="quarter" idx="2"/>
          </p:nvPr>
        </p:nvSpPr>
        <p:spPr>
          <a:xfrm>
            <a:off x="0" y="8758240"/>
            <a:ext cx="3009900" cy="46037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35414" y="8758240"/>
            <a:ext cx="3009900" cy="460375"/>
          </a:xfrm>
          <a:prstGeom prst="rect">
            <a:avLst/>
          </a:prstGeom>
        </p:spPr>
        <p:txBody>
          <a:bodyPr vert="horz" lIns="91440" tIns="45720" rIns="91440" bIns="45720" rtlCol="0" anchor="b"/>
          <a:lstStyle>
            <a:lvl1pPr algn="r">
              <a:defRPr sz="1200"/>
            </a:lvl1pPr>
          </a:lstStyle>
          <a:p>
            <a:fld id="{3824167D-FA97-4BE5-B9B9-892962222D24}" type="slidenum">
              <a:rPr lang="en-US" smtClean="0"/>
              <a:t>‹#›</a:t>
            </a:fld>
            <a:endParaRPr lang="en-US"/>
          </a:p>
        </p:txBody>
      </p:sp>
    </p:spTree>
    <p:extLst>
      <p:ext uri="{BB962C8B-B14F-4D97-AF65-F5344CB8AC3E}">
        <p14:creationId xmlns:p14="http://schemas.microsoft.com/office/powerpoint/2010/main" val="6375517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09900" cy="4603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35414" y="2"/>
            <a:ext cx="3009900" cy="460375"/>
          </a:xfrm>
          <a:prstGeom prst="rect">
            <a:avLst/>
          </a:prstGeom>
        </p:spPr>
        <p:txBody>
          <a:bodyPr vert="horz" lIns="91440" tIns="45720" rIns="91440" bIns="45720" rtlCol="0"/>
          <a:lstStyle>
            <a:lvl1pPr algn="r">
              <a:defRPr sz="1200"/>
            </a:lvl1pPr>
          </a:lstStyle>
          <a:p>
            <a:fld id="{07DF2F69-6808-447A-B9AA-32D5F7B297BD}" type="datetimeFigureOut">
              <a:rPr lang="en-US" smtClean="0"/>
              <a:t>7/30/2019</a:t>
            </a:fld>
            <a:endParaRPr lang="en-US"/>
          </a:p>
        </p:txBody>
      </p:sp>
      <p:sp>
        <p:nvSpPr>
          <p:cNvPr id="4" name="Slide Image Placeholder 3"/>
          <p:cNvSpPr>
            <a:spLocks noGrp="1" noRot="1" noChangeAspect="1"/>
          </p:cNvSpPr>
          <p:nvPr>
            <p:ph type="sldImg" idx="2"/>
          </p:nvPr>
        </p:nvSpPr>
        <p:spPr>
          <a:xfrm>
            <a:off x="1168400" y="692150"/>
            <a:ext cx="4610100" cy="3457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95325" y="4379915"/>
            <a:ext cx="5556250" cy="4148137"/>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58240"/>
            <a:ext cx="3009900" cy="4603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35414" y="8758240"/>
            <a:ext cx="3009900" cy="460375"/>
          </a:xfrm>
          <a:prstGeom prst="rect">
            <a:avLst/>
          </a:prstGeom>
        </p:spPr>
        <p:txBody>
          <a:bodyPr vert="horz" lIns="91440" tIns="45720" rIns="91440" bIns="45720" rtlCol="0" anchor="b"/>
          <a:lstStyle>
            <a:lvl1pPr algn="r">
              <a:defRPr sz="1200"/>
            </a:lvl1pPr>
          </a:lstStyle>
          <a:p>
            <a:fld id="{C943FFFA-5AC3-4C58-A28F-3D31AEE2A62C}" type="slidenum">
              <a:rPr lang="en-US" smtClean="0"/>
              <a:t>‹#›</a:t>
            </a:fld>
            <a:endParaRPr lang="en-US"/>
          </a:p>
        </p:txBody>
      </p:sp>
    </p:spTree>
    <p:extLst>
      <p:ext uri="{BB962C8B-B14F-4D97-AF65-F5344CB8AC3E}">
        <p14:creationId xmlns:p14="http://schemas.microsoft.com/office/powerpoint/2010/main" val="42861545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fs.usda.gov/pnw/projects/douglas-fir-seed-source-movement-trial"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It consists of vegetative and reproductive phenology measurements (day of year of budburst), height growth, and diameter growth for Douglas-fir trees growing at several different sites over ~ 10 years (depending on the site). There is also data on survival of trees over the time period.  Here's more info on the project the data are from: </a:t>
            </a:r>
            <a:r>
              <a:rPr lang="en-US" sz="1200" kern="1200" dirty="0" smtClean="0">
                <a:solidFill>
                  <a:schemeClr val="tx1"/>
                </a:solidFill>
                <a:effectLst/>
                <a:latin typeface="+mn-lt"/>
                <a:ea typeface="+mn-ea"/>
                <a:cs typeface="+mn-cs"/>
                <a:hlinkClick r:id="rId3"/>
              </a:rPr>
              <a:t>https://www.fs.usda.gov/pnw/projects/douglas-fir-seed-source-movement-trial</a:t>
            </a:r>
            <a:endParaRPr lang="en-US" dirty="0" smtClean="0"/>
          </a:p>
          <a:p>
            <a:r>
              <a:rPr lang="en-US" dirty="0" smtClean="0"/>
              <a:t/>
            </a:r>
            <a:br>
              <a:rPr lang="en-US" dirty="0" smtClean="0"/>
            </a:br>
            <a:endParaRPr lang="en-US" dirty="0" smtClean="0"/>
          </a:p>
          <a:p>
            <a:r>
              <a:rPr lang="en-US" dirty="0" smtClean="0"/>
              <a:t>These measurements can be paired with temperature and precipitation data from onsite weather stations (hourly observations even - although I'm guessing that's a bit much)..... Perhaps students could predict either the timing of phenology, growth, or survival in the near future based on phenology and growth responses to past climate conditions? Do you think that would be of interest? Let me know if you want to chat about this - I'm probably not doing the best job describing the data, but we'd be happy to have some new eyes check out! </a:t>
            </a:r>
          </a:p>
          <a:p>
            <a:r>
              <a:rPr lang="en-US" dirty="0" smtClean="0"/>
              <a:t/>
            </a:r>
            <a:br>
              <a:rPr lang="en-US" dirty="0" smtClean="0"/>
            </a:br>
            <a:r>
              <a:rPr lang="en-US" sz="1200" b="0" i="0" kern="1200" dirty="0" smtClean="0">
                <a:solidFill>
                  <a:schemeClr val="tx1"/>
                </a:solidFill>
                <a:effectLst/>
                <a:latin typeface="+mn-lt"/>
                <a:ea typeface="+mn-ea"/>
                <a:cs typeface="+mn-cs"/>
              </a:rPr>
              <a:t>The raw data are yearly height, diameter, and basal diameter measurements taken at the end of the growing season for approx. 900 trees from different seed sources at each of 9 sites across Oregon and Washington over 9 years. We can reduce the dataset to something that seems manageable for the class. </a:t>
            </a:r>
            <a:endParaRPr lang="en-US" dirty="0"/>
          </a:p>
        </p:txBody>
      </p:sp>
      <p:sp>
        <p:nvSpPr>
          <p:cNvPr id="4" name="Slide Number Placeholder 3"/>
          <p:cNvSpPr>
            <a:spLocks noGrp="1"/>
          </p:cNvSpPr>
          <p:nvPr>
            <p:ph type="sldNum" sz="quarter" idx="10"/>
          </p:nvPr>
        </p:nvSpPr>
        <p:spPr/>
        <p:txBody>
          <a:bodyPr/>
          <a:lstStyle/>
          <a:p>
            <a:fld id="{C943FFFA-5AC3-4C58-A28F-3D31AEE2A62C}" type="slidenum">
              <a:rPr lang="en-US" smtClean="0"/>
              <a:t>1</a:t>
            </a:fld>
            <a:endParaRPr lang="en-US"/>
          </a:p>
        </p:txBody>
      </p:sp>
    </p:spTree>
    <p:extLst>
      <p:ext uri="{BB962C8B-B14F-4D97-AF65-F5344CB8AC3E}">
        <p14:creationId xmlns:p14="http://schemas.microsoft.com/office/powerpoint/2010/main" val="975775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Colors on map</a:t>
            </a:r>
            <a:r>
              <a:rPr lang="en-US" baseline="0" dirty="0" smtClean="0"/>
              <a:t> on the left refer to our regions (study used seed from 12 regions).  We had 5 locations in a region and 2 trees per location (so 120 families in all). The trees in the field have a large ring to indicate the region and a small ring to indicate the family.</a:t>
            </a:r>
            <a:endParaRPr lang="en-US" dirty="0"/>
          </a:p>
        </p:txBody>
      </p:sp>
      <p:sp>
        <p:nvSpPr>
          <p:cNvPr id="4" name="Slide Number Placeholder 3"/>
          <p:cNvSpPr>
            <a:spLocks noGrp="1"/>
          </p:cNvSpPr>
          <p:nvPr>
            <p:ph type="sldNum" sz="quarter" idx="10"/>
          </p:nvPr>
        </p:nvSpPr>
        <p:spPr/>
        <p:txBody>
          <a:bodyPr/>
          <a:lstStyle/>
          <a:p>
            <a:fld id="{66906440-8429-484B-8530-C3796F9BCD19}" type="slidenum">
              <a:rPr lang="en-US" smtClean="0"/>
              <a:pPr/>
              <a:t>3</a:t>
            </a:fld>
            <a:endParaRPr lang="en-US"/>
          </a:p>
        </p:txBody>
      </p:sp>
    </p:spTree>
    <p:extLst>
      <p:ext uri="{BB962C8B-B14F-4D97-AF65-F5344CB8AC3E}">
        <p14:creationId xmlns:p14="http://schemas.microsoft.com/office/powerpoint/2010/main" val="4093438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Colors on map</a:t>
            </a:r>
            <a:r>
              <a:rPr lang="en-US" baseline="0" dirty="0" smtClean="0"/>
              <a:t> on the left refer to our regions (study used seed from 12 regions).  We had 5 locations in a region and 2 trees per location (so 120 families in all). The trees in the field have a large ring to indicate the region and a small ring to indicate the family.</a:t>
            </a:r>
            <a:endParaRPr lang="en-US" dirty="0"/>
          </a:p>
        </p:txBody>
      </p:sp>
      <p:sp>
        <p:nvSpPr>
          <p:cNvPr id="4" name="Slide Number Placeholder 3"/>
          <p:cNvSpPr>
            <a:spLocks noGrp="1"/>
          </p:cNvSpPr>
          <p:nvPr>
            <p:ph type="sldNum" sz="quarter" idx="10"/>
          </p:nvPr>
        </p:nvSpPr>
        <p:spPr/>
        <p:txBody>
          <a:bodyPr/>
          <a:lstStyle/>
          <a:p>
            <a:fld id="{66906440-8429-484B-8530-C3796F9BCD19}" type="slidenum">
              <a:rPr lang="en-US" smtClean="0"/>
              <a:pPr/>
              <a:t>4</a:t>
            </a:fld>
            <a:endParaRPr lang="en-US"/>
          </a:p>
        </p:txBody>
      </p:sp>
    </p:spTree>
    <p:extLst>
      <p:ext uri="{BB962C8B-B14F-4D97-AF65-F5344CB8AC3E}">
        <p14:creationId xmlns:p14="http://schemas.microsoft.com/office/powerpoint/2010/main" val="1175643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If the models for M/F are not the same, then there is an opportunity for the processes of pollination and receptivity to get out of synch  - this can be managed in SO when doing controlled crosses – but can be an issue if relying on mass pollination in an orchard or in seed production areas or in natural stands  Note – we do NOT think this is currently </a:t>
            </a:r>
            <a:r>
              <a:rPr lang="en-US" sz="1200" kern="1200" dirty="0" err="1" smtClean="0">
                <a:solidFill>
                  <a:schemeClr val="tx1"/>
                </a:solidFill>
                <a:effectLst/>
                <a:latin typeface="+mn-lt"/>
                <a:ea typeface="+mn-ea"/>
                <a:cs typeface="+mn-cs"/>
              </a:rPr>
              <a:t>occuring</a:t>
            </a:r>
            <a:r>
              <a:rPr lang="en-US" sz="1200" kern="1200" dirty="0" smtClean="0">
                <a:solidFill>
                  <a:schemeClr val="tx1"/>
                </a:solidFill>
                <a:effectLst/>
                <a:latin typeface="+mn-lt"/>
                <a:ea typeface="+mn-ea"/>
                <a:cs typeface="+mn-cs"/>
              </a:rPr>
              <a:t>, but would like to collect data to verify and monitor this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Additionally</a:t>
            </a:r>
            <a:r>
              <a:rPr lang="en-US" sz="1200" kern="1200" baseline="0" dirty="0" smtClean="0">
                <a:solidFill>
                  <a:schemeClr val="tx1"/>
                </a:solidFill>
                <a:effectLst/>
                <a:latin typeface="+mn-lt"/>
                <a:ea typeface="+mn-ea"/>
                <a:cs typeface="+mn-cs"/>
              </a:rPr>
              <a:t> – if there are chilling requirements for flowering that aren’t met – if , and winters get warm enough that these are not met – it is possible that the trend of early flowering in warmer springs may be reversed – and it is important for us to know that ahead of time…. flowering can be delayed with expensive warming…</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8BDAA4E-9F09-41B3-B279-B0B8FA594071}" type="slidenum">
              <a:rPr lang="en-US" smtClean="0"/>
              <a:t>10</a:t>
            </a:fld>
            <a:endParaRPr lang="en-US"/>
          </a:p>
        </p:txBody>
      </p:sp>
    </p:spTree>
    <p:extLst>
      <p:ext uri="{BB962C8B-B14F-4D97-AF65-F5344CB8AC3E}">
        <p14:creationId xmlns:p14="http://schemas.microsoft.com/office/powerpoint/2010/main" val="2805103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 climate</a:t>
            </a:r>
            <a:r>
              <a:rPr lang="en-US" baseline="0" dirty="0" smtClean="0"/>
              <a:t> variables are correlated with these two variables; really results are a function of a multivariate climate, but we without a lot of test sites, we are limited in the number of variables we can put into the model.</a:t>
            </a:r>
            <a:endParaRPr lang="en-US" dirty="0"/>
          </a:p>
        </p:txBody>
      </p:sp>
      <p:sp>
        <p:nvSpPr>
          <p:cNvPr id="4" name="Slide Number Placeholder 3"/>
          <p:cNvSpPr>
            <a:spLocks noGrp="1"/>
          </p:cNvSpPr>
          <p:nvPr>
            <p:ph type="sldNum" sz="quarter" idx="10"/>
          </p:nvPr>
        </p:nvSpPr>
        <p:spPr/>
        <p:txBody>
          <a:bodyPr/>
          <a:lstStyle/>
          <a:p>
            <a:fld id="{C943FFFA-5AC3-4C58-A28F-3D31AEE2A62C}" type="slidenum">
              <a:rPr lang="en-US" smtClean="0"/>
              <a:t>13</a:t>
            </a:fld>
            <a:endParaRPr lang="en-US"/>
          </a:p>
        </p:txBody>
      </p:sp>
    </p:spTree>
    <p:extLst>
      <p:ext uri="{BB962C8B-B14F-4D97-AF65-F5344CB8AC3E}">
        <p14:creationId xmlns:p14="http://schemas.microsoft.com/office/powerpoint/2010/main" val="3707714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southern Oregon coastal test site:</a:t>
            </a:r>
          </a:p>
          <a:p>
            <a:r>
              <a:rPr lang="en-US" dirty="0" smtClean="0"/>
              <a:t>Best growth comes from CA and Southern Oregon coast populations</a:t>
            </a:r>
          </a:p>
          <a:p>
            <a:r>
              <a:rPr lang="en-US" dirty="0" smtClean="0"/>
              <a:t>Slower growth from the high, dry, cold sites in the CA Sierras and Klamath mountains.</a:t>
            </a:r>
          </a:p>
          <a:p>
            <a:r>
              <a:rPr lang="en-US" dirty="0" smtClean="0"/>
              <a:t>Local is best (ORCSTS), but also good growth from slightly less TD.</a:t>
            </a:r>
          </a:p>
          <a:p>
            <a:endParaRPr lang="en-US" dirty="0" smtClean="0"/>
          </a:p>
          <a:p>
            <a:r>
              <a:rPr lang="en-US" dirty="0" smtClean="0"/>
              <a:t>At the</a:t>
            </a:r>
            <a:r>
              <a:rPr lang="en-US" baseline="0" dirty="0" smtClean="0"/>
              <a:t> high elevation WA Cascades site:</a:t>
            </a:r>
          </a:p>
          <a:p>
            <a:pPr marL="171450" indent="-171450">
              <a:buFont typeface="Arial" panose="020B0604020202020204" pitchFamily="34" charset="0"/>
              <a:buChar char="•"/>
            </a:pPr>
            <a:r>
              <a:rPr lang="en-US" baseline="0" dirty="0" smtClean="0"/>
              <a:t>Good growth from higher elevation Cascade sources, but also WA  and OR Coast.</a:t>
            </a:r>
          </a:p>
          <a:p>
            <a:pPr marL="171450" indent="-171450">
              <a:buFont typeface="Arial" panose="020B0604020202020204" pitchFamily="34" charset="0"/>
              <a:buChar char="•"/>
            </a:pPr>
            <a:r>
              <a:rPr lang="en-US" baseline="0" dirty="0" smtClean="0"/>
              <a:t>Dotted line represents the TD at Doorstop.  </a:t>
            </a:r>
          </a:p>
          <a:p>
            <a:pPr marL="171450" indent="-171450">
              <a:buFont typeface="Arial" panose="020B0604020202020204" pitchFamily="34" charset="0"/>
              <a:buChar char="•"/>
            </a:pPr>
            <a:r>
              <a:rPr lang="en-US" baseline="0" dirty="0" smtClean="0"/>
              <a:t>Local is not quite the best at this time, but they are close.  Better sources come from somewhat warmer sites coastal sites.</a:t>
            </a:r>
          </a:p>
          <a:p>
            <a:endParaRPr lang="en-US" dirty="0" smtClean="0"/>
          </a:p>
          <a:p>
            <a:r>
              <a:rPr lang="en-US" dirty="0" smtClean="0"/>
              <a:t>This</a:t>
            </a:r>
            <a:r>
              <a:rPr lang="en-US" baseline="0" dirty="0" smtClean="0"/>
              <a:t> is 6-year height after planting (8 years from seed).  The axis labels that say 7-yr height </a:t>
            </a:r>
            <a:r>
              <a:rPr lang="en-US" baseline="0" dirty="0" err="1" smtClean="0"/>
              <a:t>iare</a:t>
            </a:r>
            <a:r>
              <a:rPr lang="en-US" baseline="0" dirty="0" smtClean="0"/>
              <a:t> wrong! </a:t>
            </a:r>
            <a:endParaRPr lang="en-US" dirty="0"/>
          </a:p>
        </p:txBody>
      </p:sp>
      <p:sp>
        <p:nvSpPr>
          <p:cNvPr id="4" name="Slide Number Placeholder 3"/>
          <p:cNvSpPr>
            <a:spLocks noGrp="1"/>
          </p:cNvSpPr>
          <p:nvPr>
            <p:ph type="sldNum" sz="quarter" idx="10"/>
          </p:nvPr>
        </p:nvSpPr>
        <p:spPr/>
        <p:txBody>
          <a:bodyPr/>
          <a:lstStyle/>
          <a:p>
            <a:fld id="{C943FFFA-5AC3-4C58-A28F-3D31AEE2A62C}" type="slidenum">
              <a:rPr lang="en-US" smtClean="0"/>
              <a:t>14</a:t>
            </a:fld>
            <a:endParaRPr lang="en-US"/>
          </a:p>
        </p:txBody>
      </p:sp>
    </p:spTree>
    <p:extLst>
      <p:ext uri="{BB962C8B-B14F-4D97-AF65-F5344CB8AC3E}">
        <p14:creationId xmlns:p14="http://schemas.microsoft.com/office/powerpoint/2010/main" val="1939297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E0E81B4-6D11-4E7C-AEB7-D3D64A52CC08}" type="datetimeFigureOut">
              <a:rPr lang="en-US" smtClean="0"/>
              <a:t>7/30/2019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3A508D-9B2F-451D-B67B-BA40C4485432}" type="slidenum">
              <a:rPr lang="en-US" smtClean="0"/>
              <a:t>‹#›</a:t>
            </a:fld>
            <a:endParaRPr lang="en-US"/>
          </a:p>
        </p:txBody>
      </p:sp>
    </p:spTree>
    <p:extLst>
      <p:ext uri="{BB962C8B-B14F-4D97-AF65-F5344CB8AC3E}">
        <p14:creationId xmlns:p14="http://schemas.microsoft.com/office/powerpoint/2010/main" val="1027350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E0E81B4-6D11-4E7C-AEB7-D3D64A52CC08}" type="datetimeFigureOut">
              <a:rPr lang="en-US" smtClean="0"/>
              <a:t>7/30/2019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3A508D-9B2F-451D-B67B-BA40C4485432}" type="slidenum">
              <a:rPr lang="en-US" smtClean="0"/>
              <a:t>‹#›</a:t>
            </a:fld>
            <a:endParaRPr lang="en-US"/>
          </a:p>
        </p:txBody>
      </p:sp>
    </p:spTree>
    <p:extLst>
      <p:ext uri="{BB962C8B-B14F-4D97-AF65-F5344CB8AC3E}">
        <p14:creationId xmlns:p14="http://schemas.microsoft.com/office/powerpoint/2010/main" val="2310836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E0E81B4-6D11-4E7C-AEB7-D3D64A52CC08}" type="datetimeFigureOut">
              <a:rPr lang="en-US" smtClean="0"/>
              <a:t>7/30/2019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3A508D-9B2F-451D-B67B-BA40C4485432}" type="slidenum">
              <a:rPr lang="en-US" smtClean="0"/>
              <a:t>‹#›</a:t>
            </a:fld>
            <a:endParaRPr lang="en-US"/>
          </a:p>
        </p:txBody>
      </p:sp>
    </p:spTree>
    <p:extLst>
      <p:ext uri="{BB962C8B-B14F-4D97-AF65-F5344CB8AC3E}">
        <p14:creationId xmlns:p14="http://schemas.microsoft.com/office/powerpoint/2010/main" val="53741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E0E81B4-6D11-4E7C-AEB7-D3D64A52CC08}" type="datetimeFigureOut">
              <a:rPr lang="en-US" smtClean="0"/>
              <a:t>7/30/2019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3A508D-9B2F-451D-B67B-BA40C4485432}" type="slidenum">
              <a:rPr lang="en-US" smtClean="0"/>
              <a:t>‹#›</a:t>
            </a:fld>
            <a:endParaRPr lang="en-US"/>
          </a:p>
        </p:txBody>
      </p:sp>
    </p:spTree>
    <p:extLst>
      <p:ext uri="{BB962C8B-B14F-4D97-AF65-F5344CB8AC3E}">
        <p14:creationId xmlns:p14="http://schemas.microsoft.com/office/powerpoint/2010/main" val="970629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E0E81B4-6D11-4E7C-AEB7-D3D64A52CC08}" type="datetimeFigureOut">
              <a:rPr lang="en-US" smtClean="0"/>
              <a:t>7/30/2019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3A508D-9B2F-451D-B67B-BA40C4485432}" type="slidenum">
              <a:rPr lang="en-US" smtClean="0"/>
              <a:t>‹#›</a:t>
            </a:fld>
            <a:endParaRPr lang="en-US"/>
          </a:p>
        </p:txBody>
      </p:sp>
    </p:spTree>
    <p:extLst>
      <p:ext uri="{BB962C8B-B14F-4D97-AF65-F5344CB8AC3E}">
        <p14:creationId xmlns:p14="http://schemas.microsoft.com/office/powerpoint/2010/main" val="308024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E0E81B4-6D11-4E7C-AEB7-D3D64A52CC08}" type="datetimeFigureOut">
              <a:rPr lang="en-US" smtClean="0"/>
              <a:t>7/30/2019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3A508D-9B2F-451D-B67B-BA40C4485432}" type="slidenum">
              <a:rPr lang="en-US" smtClean="0"/>
              <a:t>‹#›</a:t>
            </a:fld>
            <a:endParaRPr lang="en-US"/>
          </a:p>
        </p:txBody>
      </p:sp>
    </p:spTree>
    <p:extLst>
      <p:ext uri="{BB962C8B-B14F-4D97-AF65-F5344CB8AC3E}">
        <p14:creationId xmlns:p14="http://schemas.microsoft.com/office/powerpoint/2010/main" val="3964739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E0E81B4-6D11-4E7C-AEB7-D3D64A52CC08}" type="datetimeFigureOut">
              <a:rPr lang="en-US" smtClean="0"/>
              <a:t>7/30/2019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3A508D-9B2F-451D-B67B-BA40C4485432}" type="slidenum">
              <a:rPr lang="en-US" smtClean="0"/>
              <a:t>‹#›</a:t>
            </a:fld>
            <a:endParaRPr lang="en-US"/>
          </a:p>
        </p:txBody>
      </p:sp>
    </p:spTree>
    <p:extLst>
      <p:ext uri="{BB962C8B-B14F-4D97-AF65-F5344CB8AC3E}">
        <p14:creationId xmlns:p14="http://schemas.microsoft.com/office/powerpoint/2010/main" val="181776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E0E81B4-6D11-4E7C-AEB7-D3D64A52CC08}" type="datetimeFigureOut">
              <a:rPr lang="en-US" smtClean="0"/>
              <a:t>7/30/2019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3A508D-9B2F-451D-B67B-BA40C4485432}" type="slidenum">
              <a:rPr lang="en-US" smtClean="0"/>
              <a:t>‹#›</a:t>
            </a:fld>
            <a:endParaRPr lang="en-US"/>
          </a:p>
        </p:txBody>
      </p:sp>
    </p:spTree>
    <p:extLst>
      <p:ext uri="{BB962C8B-B14F-4D97-AF65-F5344CB8AC3E}">
        <p14:creationId xmlns:p14="http://schemas.microsoft.com/office/powerpoint/2010/main" val="4086591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0E81B4-6D11-4E7C-AEB7-D3D64A52CC08}" type="datetimeFigureOut">
              <a:rPr lang="en-US" smtClean="0"/>
              <a:t>7/30/2019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3A508D-9B2F-451D-B67B-BA40C4485432}" type="slidenum">
              <a:rPr lang="en-US" smtClean="0"/>
              <a:t>‹#›</a:t>
            </a:fld>
            <a:endParaRPr lang="en-US"/>
          </a:p>
        </p:txBody>
      </p:sp>
    </p:spTree>
    <p:extLst>
      <p:ext uri="{BB962C8B-B14F-4D97-AF65-F5344CB8AC3E}">
        <p14:creationId xmlns:p14="http://schemas.microsoft.com/office/powerpoint/2010/main" val="425417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0E81B4-6D11-4E7C-AEB7-D3D64A52CC08}" type="datetimeFigureOut">
              <a:rPr lang="en-US" smtClean="0"/>
              <a:t>7/30/2019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3A508D-9B2F-451D-B67B-BA40C4485432}" type="slidenum">
              <a:rPr lang="en-US" smtClean="0"/>
              <a:t>‹#›</a:t>
            </a:fld>
            <a:endParaRPr lang="en-US"/>
          </a:p>
        </p:txBody>
      </p:sp>
    </p:spTree>
    <p:extLst>
      <p:ext uri="{BB962C8B-B14F-4D97-AF65-F5344CB8AC3E}">
        <p14:creationId xmlns:p14="http://schemas.microsoft.com/office/powerpoint/2010/main" val="3237681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0E81B4-6D11-4E7C-AEB7-D3D64A52CC08}" type="datetimeFigureOut">
              <a:rPr lang="en-US" smtClean="0"/>
              <a:t>7/30/2019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3A508D-9B2F-451D-B67B-BA40C4485432}" type="slidenum">
              <a:rPr lang="en-US" smtClean="0"/>
              <a:t>‹#›</a:t>
            </a:fld>
            <a:endParaRPr lang="en-US"/>
          </a:p>
        </p:txBody>
      </p:sp>
    </p:spTree>
    <p:extLst>
      <p:ext uri="{BB962C8B-B14F-4D97-AF65-F5344CB8AC3E}">
        <p14:creationId xmlns:p14="http://schemas.microsoft.com/office/powerpoint/2010/main" val="3311390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0E81B4-6D11-4E7C-AEB7-D3D64A52CC08}" type="datetimeFigureOut">
              <a:rPr lang="en-US" smtClean="0"/>
              <a:t>7/30/2019</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3A508D-9B2F-451D-B67B-BA40C4485432}" type="slidenum">
              <a:rPr lang="en-US" smtClean="0"/>
              <a:t>‹#›</a:t>
            </a:fld>
            <a:endParaRPr lang="en-US"/>
          </a:p>
        </p:txBody>
      </p:sp>
    </p:spTree>
    <p:extLst>
      <p:ext uri="{BB962C8B-B14F-4D97-AF65-F5344CB8AC3E}">
        <p14:creationId xmlns:p14="http://schemas.microsoft.com/office/powerpoint/2010/main" val="2719635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jpg"/><Relationship Id="rId5" Type="http://schemas.openxmlformats.org/officeDocument/2006/relationships/image" Target="../media/image2.tiff"/><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b="24783"/>
          <a:stretch/>
        </p:blipFill>
        <p:spPr>
          <a:xfrm>
            <a:off x="0" y="0"/>
            <a:ext cx="9144000" cy="6877878"/>
          </a:xfrm>
          <a:prstGeom prst="rect">
            <a:avLst/>
          </a:prstGeom>
        </p:spPr>
      </p:pic>
      <p:sp>
        <p:nvSpPr>
          <p:cNvPr id="2" name="TextBox 1"/>
          <p:cNvSpPr txBox="1"/>
          <p:nvPr/>
        </p:nvSpPr>
        <p:spPr>
          <a:xfrm>
            <a:off x="1066800" y="152400"/>
            <a:ext cx="7128171" cy="2123658"/>
          </a:xfrm>
          <a:prstGeom prst="rect">
            <a:avLst/>
          </a:prstGeom>
          <a:noFill/>
        </p:spPr>
        <p:txBody>
          <a:bodyPr wrap="square" rtlCol="0">
            <a:spAutoFit/>
          </a:bodyPr>
          <a:lstStyle/>
          <a:p>
            <a:pPr algn="ctr"/>
            <a:r>
              <a:rPr lang="en-US" sz="4400" b="1" dirty="0"/>
              <a:t>T</a:t>
            </a:r>
            <a:r>
              <a:rPr lang="en-US" sz="4400" b="1" dirty="0" smtClean="0"/>
              <a:t>he Douglas-fir Seed-Source Movement Trial</a:t>
            </a:r>
          </a:p>
          <a:p>
            <a:pPr algn="ctr"/>
            <a:endParaRPr lang="en-US" sz="4400" b="1" dirty="0"/>
          </a:p>
        </p:txBody>
      </p:sp>
      <p:sp>
        <p:nvSpPr>
          <p:cNvPr id="4" name="TextBox 3"/>
          <p:cNvSpPr txBox="1"/>
          <p:nvPr/>
        </p:nvSpPr>
        <p:spPr>
          <a:xfrm>
            <a:off x="7620000" y="6406159"/>
            <a:ext cx="2362200" cy="369332"/>
          </a:xfrm>
          <a:prstGeom prst="rect">
            <a:avLst/>
          </a:prstGeom>
          <a:noFill/>
        </p:spPr>
        <p:txBody>
          <a:bodyPr wrap="square" rtlCol="0">
            <a:spAutoFit/>
          </a:bodyPr>
          <a:lstStyle/>
          <a:p>
            <a:r>
              <a:rPr lang="en-US" b="1" dirty="0" smtClean="0"/>
              <a:t>July 26, 2019</a:t>
            </a:r>
            <a:endParaRPr lang="en-US" b="1" dirty="0"/>
          </a:p>
        </p:txBody>
      </p:sp>
      <p:sp>
        <p:nvSpPr>
          <p:cNvPr id="5" name="TextBox 4"/>
          <p:cNvSpPr txBox="1"/>
          <p:nvPr/>
        </p:nvSpPr>
        <p:spPr>
          <a:xfrm>
            <a:off x="590112" y="5274372"/>
            <a:ext cx="7963776" cy="2000548"/>
          </a:xfrm>
          <a:prstGeom prst="rect">
            <a:avLst/>
          </a:prstGeom>
          <a:noFill/>
        </p:spPr>
        <p:txBody>
          <a:bodyPr wrap="square" rtlCol="0">
            <a:spAutoFit/>
          </a:bodyPr>
          <a:lstStyle/>
          <a:p>
            <a:pPr algn="ctr"/>
            <a:r>
              <a:rPr lang="en-US" sz="2800" b="1" dirty="0" smtClean="0">
                <a:solidFill>
                  <a:schemeClr val="bg1"/>
                </a:solidFill>
              </a:rPr>
              <a:t>Project leads:</a:t>
            </a:r>
          </a:p>
          <a:p>
            <a:pPr algn="ctr"/>
            <a:r>
              <a:rPr lang="en-US" sz="2800" b="1" dirty="0" smtClean="0">
                <a:solidFill>
                  <a:schemeClr val="bg1"/>
                </a:solidFill>
              </a:rPr>
              <a:t>Connie Harrington, Brad St. Clair </a:t>
            </a:r>
          </a:p>
          <a:p>
            <a:pPr algn="ctr"/>
            <a:r>
              <a:rPr lang="en-US" sz="2800" b="1" dirty="0" smtClean="0">
                <a:solidFill>
                  <a:schemeClr val="bg1"/>
                </a:solidFill>
              </a:rPr>
              <a:t>PNW Research Station</a:t>
            </a:r>
          </a:p>
          <a:p>
            <a:endParaRPr lang="en-US" sz="2000" b="1" dirty="0">
              <a:solidFill>
                <a:schemeClr val="bg1"/>
              </a:solidFill>
            </a:endParaRPr>
          </a:p>
          <a:p>
            <a:endParaRPr lang="en-US" sz="2000" b="1" dirty="0" smtClean="0">
              <a:solidFill>
                <a:schemeClr val="bg1"/>
              </a:solidFill>
            </a:endParaRPr>
          </a:p>
        </p:txBody>
      </p:sp>
      <p:pic>
        <p:nvPicPr>
          <p:cNvPr id="9" name="Picture 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90780" y="5486400"/>
            <a:ext cx="928420" cy="992777"/>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644533" y="5549801"/>
            <a:ext cx="1213306" cy="850999"/>
          </a:xfrm>
          <a:prstGeom prst="rect">
            <a:avLst/>
          </a:prstGeom>
        </p:spPr>
      </p:pic>
    </p:spTree>
    <p:extLst>
      <p:ext uri="{BB962C8B-B14F-4D97-AF65-F5344CB8AC3E}">
        <p14:creationId xmlns:p14="http://schemas.microsoft.com/office/powerpoint/2010/main" val="33664984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 y="102979"/>
            <a:ext cx="7886700" cy="799991"/>
          </a:xfrm>
        </p:spPr>
        <p:txBody>
          <a:bodyPr/>
          <a:lstStyle/>
          <a:p>
            <a:r>
              <a:rPr lang="en-US" u="sng" dirty="0" smtClean="0"/>
              <a:t>Importance</a:t>
            </a:r>
            <a:endParaRPr lang="en-US" u="sng" dirty="0"/>
          </a:p>
        </p:txBody>
      </p:sp>
      <p:sp>
        <p:nvSpPr>
          <p:cNvPr id="3" name="Content Placeholder 2"/>
          <p:cNvSpPr>
            <a:spLocks noGrp="1"/>
          </p:cNvSpPr>
          <p:nvPr>
            <p:ph idx="1"/>
          </p:nvPr>
        </p:nvSpPr>
        <p:spPr>
          <a:xfrm>
            <a:off x="388620" y="960120"/>
            <a:ext cx="8423910" cy="4351338"/>
          </a:xfrm>
        </p:spPr>
        <p:txBody>
          <a:bodyPr>
            <a:normAutofit/>
          </a:bodyPr>
          <a:lstStyle/>
          <a:p>
            <a:r>
              <a:rPr lang="en-US" sz="2400" dirty="0" smtClean="0"/>
              <a:t>Managers want to accurately predict timber growth and yield over shorter as well as longer timeframes</a:t>
            </a:r>
          </a:p>
          <a:p>
            <a:endParaRPr lang="en-US" sz="1100" dirty="0"/>
          </a:p>
          <a:p>
            <a:r>
              <a:rPr lang="en-US" sz="2400" dirty="0" smtClean="0"/>
              <a:t>Understanding the </a:t>
            </a:r>
            <a:r>
              <a:rPr lang="en-US" sz="2400" b="1" dirty="0" smtClean="0"/>
              <a:t>environmental and genetic cues</a:t>
            </a:r>
            <a:r>
              <a:rPr lang="en-US" sz="2400" dirty="0" smtClean="0"/>
              <a:t> that affect growth will help us predict changes, and manage for more desirable/adaptable trees in the future</a:t>
            </a:r>
            <a:endParaRPr lang="en-US" sz="2400" dirty="0"/>
          </a:p>
        </p:txBody>
      </p:sp>
      <p:pic>
        <p:nvPicPr>
          <p:cNvPr id="2050" name="Picture 2" descr="http://www.ncdc.noaa.gov/temp-and-precip/state-temps/data/Oregon_tavg_Annual.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9692" y="3370997"/>
            <a:ext cx="4016524" cy="301239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ncdc.noaa.gov/temp-and-precip/state-temps/data/TAVG2010s.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293184" y="3046001"/>
            <a:ext cx="4850816" cy="3748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94509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9600" y="857250"/>
            <a:ext cx="7529340" cy="5143500"/>
          </a:xfrm>
          <a:prstGeom prst="rect">
            <a:avLst/>
          </a:prstGeom>
        </p:spPr>
      </p:pic>
      <p:sp>
        <p:nvSpPr>
          <p:cNvPr id="3" name="TextBox 2"/>
          <p:cNvSpPr txBox="1"/>
          <p:nvPr/>
        </p:nvSpPr>
        <p:spPr>
          <a:xfrm>
            <a:off x="876300" y="2564130"/>
            <a:ext cx="7520940" cy="300082"/>
          </a:xfrm>
          <a:prstGeom prst="rect">
            <a:avLst/>
          </a:prstGeom>
          <a:solidFill>
            <a:schemeClr val="bg1"/>
          </a:solidFill>
        </p:spPr>
        <p:txBody>
          <a:bodyPr wrap="square" rtlCol="0">
            <a:spAutoFit/>
          </a:bodyPr>
          <a:lstStyle/>
          <a:p>
            <a:endParaRPr lang="en-US" sz="1350" dirty="0"/>
          </a:p>
        </p:txBody>
      </p:sp>
      <p:sp>
        <p:nvSpPr>
          <p:cNvPr id="4" name="TextBox 3"/>
          <p:cNvSpPr txBox="1"/>
          <p:nvPr/>
        </p:nvSpPr>
        <p:spPr>
          <a:xfrm>
            <a:off x="876300" y="4286250"/>
            <a:ext cx="7399020" cy="300082"/>
          </a:xfrm>
          <a:prstGeom prst="rect">
            <a:avLst/>
          </a:prstGeom>
          <a:solidFill>
            <a:schemeClr val="bg1"/>
          </a:solidFill>
        </p:spPr>
        <p:txBody>
          <a:bodyPr wrap="square" rtlCol="0">
            <a:spAutoFit/>
          </a:bodyPr>
          <a:lstStyle/>
          <a:p>
            <a:endParaRPr lang="en-US" sz="1350" dirty="0"/>
          </a:p>
        </p:txBody>
      </p:sp>
      <p:sp>
        <p:nvSpPr>
          <p:cNvPr id="5" name="Rectangle 4"/>
          <p:cNvSpPr/>
          <p:nvPr/>
        </p:nvSpPr>
        <p:spPr>
          <a:xfrm>
            <a:off x="2706048" y="6338627"/>
            <a:ext cx="3861443" cy="369332"/>
          </a:xfrm>
          <a:prstGeom prst="rect">
            <a:avLst/>
          </a:prstGeom>
        </p:spPr>
        <p:txBody>
          <a:bodyPr wrap="none">
            <a:spAutoFit/>
          </a:bodyPr>
          <a:lstStyle/>
          <a:p>
            <a:pPr algn="r"/>
            <a:r>
              <a:rPr lang="en-US" b="1" dirty="0"/>
              <a:t>Metric hint 5 m = </a:t>
            </a:r>
            <a:r>
              <a:rPr lang="en-US" b="1" dirty="0" smtClean="0"/>
              <a:t>16.4 </a:t>
            </a:r>
            <a:r>
              <a:rPr lang="en-US" b="1" dirty="0" err="1" smtClean="0"/>
              <a:t>ft</a:t>
            </a:r>
            <a:r>
              <a:rPr lang="en-US" b="1" dirty="0" smtClean="0"/>
              <a:t>, 8 m = 26.2 </a:t>
            </a:r>
            <a:r>
              <a:rPr lang="en-US" b="1" dirty="0" err="1"/>
              <a:t>ft</a:t>
            </a:r>
            <a:r>
              <a:rPr lang="en-US" b="1" dirty="0"/>
              <a:t> </a:t>
            </a:r>
          </a:p>
        </p:txBody>
      </p:sp>
    </p:spTree>
    <p:extLst>
      <p:ext uri="{BB962C8B-B14F-4D97-AF65-F5344CB8AC3E}">
        <p14:creationId xmlns:p14="http://schemas.microsoft.com/office/powerpoint/2010/main" val="20956574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86400" y="6534834"/>
            <a:ext cx="4572000" cy="369332"/>
          </a:xfrm>
          <a:prstGeom prst="rect">
            <a:avLst/>
          </a:prstGeom>
        </p:spPr>
        <p:txBody>
          <a:bodyPr>
            <a:spAutoFit/>
          </a:bodyPr>
          <a:lstStyle/>
          <a:p>
            <a:r>
              <a:rPr lang="en-US" dirty="0"/>
              <a:t>Metric Hint </a:t>
            </a:r>
            <a:r>
              <a:rPr lang="en-US" dirty="0" smtClean="0"/>
              <a:t> 10 </a:t>
            </a:r>
            <a:r>
              <a:rPr lang="en-US" dirty="0"/>
              <a:t>c</a:t>
            </a:r>
            <a:r>
              <a:rPr lang="en-US" dirty="0" smtClean="0"/>
              <a:t>m </a:t>
            </a:r>
            <a:r>
              <a:rPr lang="en-US" dirty="0"/>
              <a:t>~ 4 in</a:t>
            </a:r>
          </a:p>
        </p:txBody>
      </p:sp>
      <p:pic>
        <p:nvPicPr>
          <p:cNvPr id="2" name="Picture 1"/>
          <p:cNvPicPr>
            <a:picLocks noChangeAspect="1"/>
          </p:cNvPicPr>
          <p:nvPr/>
        </p:nvPicPr>
        <p:blipFill>
          <a:blip r:embed="rId2"/>
          <a:stretch>
            <a:fillRect/>
          </a:stretch>
        </p:blipFill>
        <p:spPr>
          <a:xfrm>
            <a:off x="0" y="93412"/>
            <a:ext cx="9144000" cy="6441422"/>
          </a:xfrm>
          <a:prstGeom prst="rect">
            <a:avLst/>
          </a:prstGeom>
        </p:spPr>
      </p:pic>
      <p:sp>
        <p:nvSpPr>
          <p:cNvPr id="3" name="TextBox 2"/>
          <p:cNvSpPr txBox="1"/>
          <p:nvPr/>
        </p:nvSpPr>
        <p:spPr>
          <a:xfrm>
            <a:off x="152400" y="2209800"/>
            <a:ext cx="8763000" cy="228600"/>
          </a:xfrm>
          <a:prstGeom prst="rect">
            <a:avLst/>
          </a:prstGeom>
          <a:solidFill>
            <a:schemeClr val="bg1"/>
          </a:solidFill>
        </p:spPr>
        <p:txBody>
          <a:bodyPr wrap="square" rtlCol="0">
            <a:spAutoFit/>
          </a:bodyPr>
          <a:lstStyle/>
          <a:p>
            <a:endParaRPr lang="en-US" dirty="0"/>
          </a:p>
        </p:txBody>
      </p:sp>
      <p:sp>
        <p:nvSpPr>
          <p:cNvPr id="6" name="TextBox 5"/>
          <p:cNvSpPr txBox="1"/>
          <p:nvPr/>
        </p:nvSpPr>
        <p:spPr>
          <a:xfrm>
            <a:off x="228600" y="4267200"/>
            <a:ext cx="8686800" cy="234144"/>
          </a:xfrm>
          <a:prstGeom prst="rect">
            <a:avLst/>
          </a:prstGeom>
          <a:solidFill>
            <a:schemeClr val="bg1"/>
          </a:solidFill>
        </p:spPr>
        <p:txBody>
          <a:bodyPr wrap="square" rtlCol="0">
            <a:spAutoFit/>
          </a:bodyPr>
          <a:lstStyle/>
          <a:p>
            <a:endParaRPr lang="en-US" dirty="0"/>
          </a:p>
        </p:txBody>
      </p:sp>
      <p:sp>
        <p:nvSpPr>
          <p:cNvPr id="7" name="TextBox 6"/>
          <p:cNvSpPr txBox="1"/>
          <p:nvPr/>
        </p:nvSpPr>
        <p:spPr>
          <a:xfrm>
            <a:off x="228600" y="6330144"/>
            <a:ext cx="8839200" cy="304800"/>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9419351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Year 8 Growth Modeling</a:t>
            </a:r>
            <a:endParaRPr lang="en-US" b="1" dirty="0"/>
          </a:p>
        </p:txBody>
      </p:sp>
      <p:sp>
        <p:nvSpPr>
          <p:cNvPr id="3" name="Content Placeholder 2"/>
          <p:cNvSpPr>
            <a:spLocks noGrp="1"/>
          </p:cNvSpPr>
          <p:nvPr>
            <p:ph idx="1"/>
          </p:nvPr>
        </p:nvSpPr>
        <p:spPr>
          <a:xfrm>
            <a:off x="304800" y="1447800"/>
            <a:ext cx="8534400" cy="4525963"/>
          </a:xfrm>
        </p:spPr>
        <p:txBody>
          <a:bodyPr>
            <a:normAutofit fontScale="92500" lnSpcReduction="10000"/>
          </a:bodyPr>
          <a:lstStyle/>
          <a:p>
            <a:r>
              <a:rPr lang="en-US" b="1" dirty="0" smtClean="0"/>
              <a:t>Evaluated </a:t>
            </a:r>
            <a:r>
              <a:rPr lang="en-US" b="1" dirty="0"/>
              <a:t>using Universal Response </a:t>
            </a:r>
            <a:r>
              <a:rPr lang="en-US" b="1" dirty="0" smtClean="0"/>
              <a:t>Function (URF) </a:t>
            </a:r>
            <a:r>
              <a:rPr lang="en-US" b="1" dirty="0"/>
              <a:t>approach </a:t>
            </a:r>
            <a:r>
              <a:rPr lang="en-US" b="1" dirty="0" smtClean="0"/>
              <a:t>(Wang </a:t>
            </a:r>
            <a:r>
              <a:rPr lang="en-US" b="1" dirty="0"/>
              <a:t>et al. </a:t>
            </a:r>
            <a:r>
              <a:rPr lang="en-US" b="1" dirty="0" smtClean="0"/>
              <a:t>2010)</a:t>
            </a:r>
          </a:p>
          <a:p>
            <a:pPr lvl="1"/>
            <a:r>
              <a:rPr lang="en-US" b="1" dirty="0" smtClean="0"/>
              <a:t>Growth modeled as a function of climate of the seed source (where it evolved) and the climate of the test site (where it is growing)</a:t>
            </a:r>
          </a:p>
          <a:p>
            <a:pPr lvl="1"/>
            <a:r>
              <a:rPr lang="en-US" b="1" dirty="0" smtClean="0"/>
              <a:t>The single best variable (highest R</a:t>
            </a:r>
            <a:r>
              <a:rPr lang="en-US" b="1" baseline="30000" dirty="0" smtClean="0"/>
              <a:t>2</a:t>
            </a:r>
            <a:r>
              <a:rPr lang="en-US" b="1" dirty="0" smtClean="0"/>
              <a:t>) for the seed source climate was </a:t>
            </a:r>
            <a:r>
              <a:rPr lang="en-US" b="1" dirty="0" err="1" smtClean="0">
                <a:solidFill>
                  <a:srgbClr val="FF0000"/>
                </a:solidFill>
              </a:rPr>
              <a:t>continentality</a:t>
            </a:r>
            <a:r>
              <a:rPr lang="en-US" b="1" dirty="0" smtClean="0"/>
              <a:t> (summer minus winter temperature)</a:t>
            </a:r>
          </a:p>
          <a:p>
            <a:pPr lvl="1"/>
            <a:r>
              <a:rPr lang="en-US" b="1" dirty="0"/>
              <a:t>The single best variable (highest R</a:t>
            </a:r>
            <a:r>
              <a:rPr lang="en-US" b="1" baseline="30000" dirty="0"/>
              <a:t>2</a:t>
            </a:r>
            <a:r>
              <a:rPr lang="en-US" b="1" dirty="0"/>
              <a:t>) for the </a:t>
            </a:r>
            <a:r>
              <a:rPr lang="en-US" b="1" dirty="0" smtClean="0"/>
              <a:t>test site climate was </a:t>
            </a:r>
            <a:r>
              <a:rPr lang="en-US" b="1" dirty="0" smtClean="0">
                <a:solidFill>
                  <a:srgbClr val="FF0000"/>
                </a:solidFill>
              </a:rPr>
              <a:t>climate moisture deficit </a:t>
            </a:r>
            <a:r>
              <a:rPr lang="en-US" b="1" dirty="0" smtClean="0"/>
              <a:t>(measure of aridity)</a:t>
            </a:r>
            <a:endParaRPr lang="en-US" b="1" dirty="0"/>
          </a:p>
          <a:p>
            <a:pPr lvl="1"/>
            <a:endParaRPr lang="en-US" dirty="0" smtClean="0"/>
          </a:p>
        </p:txBody>
      </p:sp>
    </p:spTree>
    <p:extLst>
      <p:ext uri="{BB962C8B-B14F-4D97-AF65-F5344CB8AC3E}">
        <p14:creationId xmlns:p14="http://schemas.microsoft.com/office/powerpoint/2010/main" val="9689854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1" y="2206545"/>
            <a:ext cx="1202072" cy="36608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a:spLocks noGrp="1"/>
          </p:cNvSpPr>
          <p:nvPr>
            <p:ph type="title"/>
          </p:nvPr>
        </p:nvSpPr>
        <p:spPr/>
        <p:txBody>
          <a:bodyPr>
            <a:noAutofit/>
          </a:bodyPr>
          <a:lstStyle/>
          <a:p>
            <a:r>
              <a:rPr lang="en-US" sz="3200" b="1" dirty="0"/>
              <a:t>8</a:t>
            </a:r>
            <a:r>
              <a:rPr lang="en-US" sz="3200" b="1" dirty="0" smtClean="0"/>
              <a:t>-year height at Floras and Doorstop as a function of seed source continentality </a:t>
            </a:r>
            <a:endParaRPr lang="en-US" sz="3200" b="1" dirty="0"/>
          </a:p>
        </p:txBody>
      </p:sp>
      <p:sp>
        <p:nvSpPr>
          <p:cNvPr id="7" name="TextBox 6"/>
          <p:cNvSpPr txBox="1"/>
          <p:nvPr/>
        </p:nvSpPr>
        <p:spPr>
          <a:xfrm>
            <a:off x="228600" y="6019800"/>
            <a:ext cx="8305800" cy="584775"/>
          </a:xfrm>
          <a:prstGeom prst="rect">
            <a:avLst/>
          </a:prstGeom>
          <a:noFill/>
        </p:spPr>
        <p:txBody>
          <a:bodyPr wrap="square" rtlCol="0">
            <a:spAutoFit/>
          </a:bodyPr>
          <a:lstStyle/>
          <a:p>
            <a:r>
              <a:rPr lang="en-US" sz="1600" b="1" dirty="0" smtClean="0"/>
              <a:t>Dotted line indicates </a:t>
            </a:r>
            <a:r>
              <a:rPr lang="en-US" sz="1600" b="1" dirty="0" err="1" smtClean="0"/>
              <a:t>continentality</a:t>
            </a:r>
            <a:r>
              <a:rPr lang="en-US" sz="1600" b="1" dirty="0" smtClean="0"/>
              <a:t> at each test site (i.e. local climate); movement away from line indicates response from moving populations away from local climate (i.e., transfer function)</a:t>
            </a:r>
            <a:endParaRPr lang="en-US" sz="1600" b="1" dirty="0"/>
          </a:p>
        </p:txBody>
      </p:sp>
      <p:sp>
        <p:nvSpPr>
          <p:cNvPr id="8" name="TextBox 7"/>
          <p:cNvSpPr txBox="1"/>
          <p:nvPr/>
        </p:nvSpPr>
        <p:spPr>
          <a:xfrm>
            <a:off x="1676400" y="1718467"/>
            <a:ext cx="817019" cy="400110"/>
          </a:xfrm>
          <a:prstGeom prst="rect">
            <a:avLst/>
          </a:prstGeom>
          <a:noFill/>
        </p:spPr>
        <p:txBody>
          <a:bodyPr wrap="none" rtlCol="0">
            <a:spAutoFit/>
          </a:bodyPr>
          <a:lstStyle/>
          <a:p>
            <a:r>
              <a:rPr lang="en-US" sz="2000" b="1" dirty="0" smtClean="0"/>
              <a:t>Floras</a:t>
            </a:r>
            <a:endParaRPr lang="en-US" sz="2000" b="1" dirty="0"/>
          </a:p>
        </p:txBody>
      </p:sp>
      <p:sp>
        <p:nvSpPr>
          <p:cNvPr id="9" name="TextBox 8"/>
          <p:cNvSpPr txBox="1"/>
          <p:nvPr/>
        </p:nvSpPr>
        <p:spPr>
          <a:xfrm>
            <a:off x="5257800" y="1752600"/>
            <a:ext cx="1229311" cy="400110"/>
          </a:xfrm>
          <a:prstGeom prst="rect">
            <a:avLst/>
          </a:prstGeom>
          <a:noFill/>
        </p:spPr>
        <p:txBody>
          <a:bodyPr wrap="none" rtlCol="0">
            <a:spAutoFit/>
          </a:bodyPr>
          <a:lstStyle/>
          <a:p>
            <a:r>
              <a:rPr lang="en-US" sz="2000" b="1" dirty="0" smtClean="0"/>
              <a:t>Doorstop </a:t>
            </a:r>
            <a:endParaRPr lang="en-US" sz="2000" b="1" dirty="0"/>
          </a:p>
        </p:txBody>
      </p:sp>
      <p:pic>
        <p:nvPicPr>
          <p:cNvPr id="2" name="Picture 1"/>
          <p:cNvPicPr>
            <a:picLocks noChangeAspect="1"/>
          </p:cNvPicPr>
          <p:nvPr/>
        </p:nvPicPr>
        <p:blipFill>
          <a:blip r:embed="rId4"/>
          <a:stretch>
            <a:fillRect/>
          </a:stretch>
        </p:blipFill>
        <p:spPr>
          <a:xfrm>
            <a:off x="288866" y="2110957"/>
            <a:ext cx="3654054" cy="3451643"/>
          </a:xfrm>
          <a:prstGeom prst="rect">
            <a:avLst/>
          </a:prstGeom>
        </p:spPr>
      </p:pic>
      <p:pic>
        <p:nvPicPr>
          <p:cNvPr id="10" name="Picture 9"/>
          <p:cNvPicPr>
            <a:picLocks noChangeAspect="1"/>
          </p:cNvPicPr>
          <p:nvPr/>
        </p:nvPicPr>
        <p:blipFill>
          <a:blip r:embed="rId5"/>
          <a:stretch>
            <a:fillRect/>
          </a:stretch>
        </p:blipFill>
        <p:spPr>
          <a:xfrm>
            <a:off x="3874413" y="2152711"/>
            <a:ext cx="3709190" cy="3409890"/>
          </a:xfrm>
          <a:prstGeom prst="rect">
            <a:avLst/>
          </a:prstGeom>
        </p:spPr>
      </p:pic>
    </p:spTree>
    <p:extLst>
      <p:ext uri="{BB962C8B-B14F-4D97-AF65-F5344CB8AC3E}">
        <p14:creationId xmlns:p14="http://schemas.microsoft.com/office/powerpoint/2010/main" val="33991090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9500"/>
          <a:stretch/>
        </p:blipFill>
        <p:spPr>
          <a:xfrm rot="5400000">
            <a:off x="251288" y="2044700"/>
            <a:ext cx="4089400" cy="3810000"/>
          </a:xfrm>
          <a:prstGeom prst="rect">
            <a:avLst/>
          </a:prstGeom>
        </p:spPr>
      </p:pic>
      <p:sp>
        <p:nvSpPr>
          <p:cNvPr id="3" name="TextBox 2"/>
          <p:cNvSpPr txBox="1"/>
          <p:nvPr/>
        </p:nvSpPr>
        <p:spPr>
          <a:xfrm>
            <a:off x="228600" y="228600"/>
            <a:ext cx="8915400" cy="1323439"/>
          </a:xfrm>
          <a:prstGeom prst="rect">
            <a:avLst/>
          </a:prstGeom>
          <a:noFill/>
        </p:spPr>
        <p:txBody>
          <a:bodyPr wrap="square" rtlCol="0">
            <a:spAutoFit/>
          </a:bodyPr>
          <a:lstStyle/>
          <a:p>
            <a:pPr algn="ctr"/>
            <a:r>
              <a:rPr lang="en-US" sz="4800" b="1" dirty="0" smtClean="0"/>
              <a:t>Why Douglas-fir? </a:t>
            </a:r>
          </a:p>
          <a:p>
            <a:r>
              <a:rPr lang="en-US" sz="3200" b="1" dirty="0" smtClean="0"/>
              <a:t>Ecological &amp; Economic King in western WA and OR  </a:t>
            </a:r>
            <a:endParaRPr lang="en-US" sz="3200"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6541" y="3657600"/>
            <a:ext cx="3819526" cy="256493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9600" y="1643061"/>
            <a:ext cx="4513408" cy="1633539"/>
          </a:xfrm>
          <a:prstGeom prst="rect">
            <a:avLst/>
          </a:prstGeom>
        </p:spPr>
      </p:pic>
      <p:sp>
        <p:nvSpPr>
          <p:cNvPr id="6" name="TextBox 5"/>
          <p:cNvSpPr txBox="1"/>
          <p:nvPr/>
        </p:nvSpPr>
        <p:spPr>
          <a:xfrm rot="16200000">
            <a:off x="8464778" y="2444978"/>
            <a:ext cx="1143000" cy="215444"/>
          </a:xfrm>
          <a:prstGeom prst="rect">
            <a:avLst/>
          </a:prstGeom>
          <a:noFill/>
        </p:spPr>
        <p:txBody>
          <a:bodyPr wrap="square" rtlCol="0">
            <a:spAutoFit/>
          </a:bodyPr>
          <a:lstStyle/>
          <a:p>
            <a:r>
              <a:rPr lang="en-US" sz="800" dirty="0" smtClean="0"/>
              <a:t>Great Western Lumber</a:t>
            </a:r>
            <a:endParaRPr lang="en-US" sz="800" dirty="0"/>
          </a:p>
        </p:txBody>
      </p:sp>
      <p:sp>
        <p:nvSpPr>
          <p:cNvPr id="7" name="TextBox 6"/>
          <p:cNvSpPr txBox="1"/>
          <p:nvPr/>
        </p:nvSpPr>
        <p:spPr>
          <a:xfrm rot="16200000">
            <a:off x="8423048" y="5073878"/>
            <a:ext cx="762000" cy="215444"/>
          </a:xfrm>
          <a:prstGeom prst="rect">
            <a:avLst/>
          </a:prstGeom>
          <a:noFill/>
        </p:spPr>
        <p:txBody>
          <a:bodyPr wrap="square" rtlCol="0">
            <a:spAutoFit/>
          </a:bodyPr>
          <a:lstStyle/>
          <a:p>
            <a:r>
              <a:rPr lang="en-US" sz="800" dirty="0" smtClean="0"/>
              <a:t>Spi-ind.com</a:t>
            </a:r>
            <a:endParaRPr lang="en-US" sz="800" dirty="0"/>
          </a:p>
        </p:txBody>
      </p:sp>
    </p:spTree>
    <p:extLst>
      <p:ext uri="{BB962C8B-B14F-4D97-AF65-F5344CB8AC3E}">
        <p14:creationId xmlns:p14="http://schemas.microsoft.com/office/powerpoint/2010/main" val="398678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cstate="print"/>
          <a:srcRect l="50090" t="10416"/>
          <a:stretch>
            <a:fillRect/>
          </a:stretch>
        </p:blipFill>
        <p:spPr bwMode="auto">
          <a:xfrm>
            <a:off x="5105400" y="328127"/>
            <a:ext cx="2832234" cy="5940783"/>
          </a:xfrm>
          <a:prstGeom prst="rect">
            <a:avLst/>
          </a:prstGeom>
          <a:noFill/>
          <a:ln w="9525">
            <a:noFill/>
            <a:miter lim="800000"/>
            <a:headEnd/>
            <a:tailEnd/>
          </a:ln>
        </p:spPr>
      </p:pic>
      <p:sp>
        <p:nvSpPr>
          <p:cNvPr id="3" name="TextBox 2"/>
          <p:cNvSpPr txBox="1"/>
          <p:nvPr/>
        </p:nvSpPr>
        <p:spPr>
          <a:xfrm>
            <a:off x="76200" y="1295400"/>
            <a:ext cx="1642734" cy="2862322"/>
          </a:xfrm>
          <a:prstGeom prst="rect">
            <a:avLst/>
          </a:prstGeom>
          <a:noFill/>
        </p:spPr>
        <p:txBody>
          <a:bodyPr wrap="square" rtlCol="0">
            <a:spAutoFit/>
          </a:bodyPr>
          <a:lstStyle/>
          <a:p>
            <a:r>
              <a:rPr lang="en-US" sz="2000" b="1" dirty="0" smtClean="0"/>
              <a:t>Locations where seed  was collected – 12 Regions;</a:t>
            </a:r>
          </a:p>
          <a:p>
            <a:r>
              <a:rPr lang="en-US" sz="2000" b="1" dirty="0" smtClean="0"/>
              <a:t>5 locations per region,  2 trees per location = 120 families</a:t>
            </a:r>
            <a:endParaRPr lang="en-US" sz="2000" b="1" dirty="0"/>
          </a:p>
        </p:txBody>
      </p:sp>
      <p:sp>
        <p:nvSpPr>
          <p:cNvPr id="4" name="TextBox 3"/>
          <p:cNvSpPr txBox="1"/>
          <p:nvPr/>
        </p:nvSpPr>
        <p:spPr>
          <a:xfrm>
            <a:off x="5181600" y="0"/>
            <a:ext cx="2557134" cy="461665"/>
          </a:xfrm>
          <a:prstGeom prst="rect">
            <a:avLst/>
          </a:prstGeom>
          <a:noFill/>
        </p:spPr>
        <p:txBody>
          <a:bodyPr wrap="square" rtlCol="0">
            <a:spAutoFit/>
          </a:bodyPr>
          <a:lstStyle/>
          <a:p>
            <a:r>
              <a:rPr lang="en-US" sz="2400" b="1" dirty="0" err="1" smtClean="0"/>
              <a:t>Outplanting</a:t>
            </a:r>
            <a:r>
              <a:rPr lang="en-US" sz="2400" b="1" dirty="0" smtClean="0"/>
              <a:t> sites</a:t>
            </a:r>
            <a:endParaRPr lang="en-US" sz="2400" b="1" dirty="0"/>
          </a:p>
        </p:txBody>
      </p:sp>
      <p:pic>
        <p:nvPicPr>
          <p:cNvPr id="1026" name="Picture 2"/>
          <p:cNvPicPr>
            <a:picLocks noChangeAspect="1" noChangeArrowheads="1"/>
          </p:cNvPicPr>
          <p:nvPr/>
        </p:nvPicPr>
        <p:blipFill>
          <a:blip r:embed="rId4" cstate="print"/>
          <a:srcRect/>
          <a:stretch>
            <a:fillRect/>
          </a:stretch>
        </p:blipFill>
        <p:spPr bwMode="auto">
          <a:xfrm>
            <a:off x="2017192" y="328127"/>
            <a:ext cx="2893274" cy="5844073"/>
          </a:xfrm>
          <a:prstGeom prst="rect">
            <a:avLst/>
          </a:prstGeom>
          <a:noFill/>
          <a:ln w="9525">
            <a:noFill/>
            <a:miter lim="800000"/>
            <a:headEnd/>
            <a:tailEnd/>
          </a:ln>
        </p:spPr>
      </p:pic>
      <p:sp>
        <p:nvSpPr>
          <p:cNvPr id="2" name="TextBox 1"/>
          <p:cNvSpPr txBox="1"/>
          <p:nvPr/>
        </p:nvSpPr>
        <p:spPr>
          <a:xfrm>
            <a:off x="2328534" y="0"/>
            <a:ext cx="2286000" cy="461665"/>
          </a:xfrm>
          <a:prstGeom prst="rect">
            <a:avLst/>
          </a:prstGeom>
          <a:noFill/>
        </p:spPr>
        <p:txBody>
          <a:bodyPr wrap="square" rtlCol="0">
            <a:spAutoFit/>
          </a:bodyPr>
          <a:lstStyle/>
          <a:p>
            <a:r>
              <a:rPr lang="en-US" sz="2400" b="1" dirty="0" smtClean="0"/>
              <a:t>Seed Collections</a:t>
            </a:r>
            <a:endParaRPr lang="en-US" sz="2400" b="1" dirty="0"/>
          </a:p>
        </p:txBody>
      </p:sp>
      <p:sp>
        <p:nvSpPr>
          <p:cNvPr id="5" name="TextBox 4"/>
          <p:cNvSpPr txBox="1"/>
          <p:nvPr/>
        </p:nvSpPr>
        <p:spPr>
          <a:xfrm>
            <a:off x="6324600" y="5029200"/>
            <a:ext cx="2438400" cy="1477328"/>
          </a:xfrm>
          <a:prstGeom prst="rect">
            <a:avLst/>
          </a:prstGeom>
          <a:solidFill>
            <a:schemeClr val="accent5">
              <a:lumMod val="20000"/>
              <a:lumOff val="80000"/>
            </a:schemeClr>
          </a:solidFill>
        </p:spPr>
        <p:txBody>
          <a:bodyPr wrap="square" rtlCol="0">
            <a:spAutoFit/>
          </a:bodyPr>
          <a:lstStyle/>
          <a:p>
            <a:r>
              <a:rPr lang="en-US" b="1" dirty="0" smtClean="0"/>
              <a:t>Douglas-fir hasn’t had long-term trials with populations that represent wide range of climates</a:t>
            </a:r>
            <a:endParaRPr lang="en-US" b="1" dirty="0"/>
          </a:p>
        </p:txBody>
      </p:sp>
      <p:pic>
        <p:nvPicPr>
          <p:cNvPr id="10" name="Picture 9"/>
          <p:cNvPicPr>
            <a:picLocks noChangeAspect="1"/>
          </p:cNvPicPr>
          <p:nvPr/>
        </p:nvPicPr>
        <p:blipFill>
          <a:blip r:embed="rId5"/>
          <a:stretch>
            <a:fillRect/>
          </a:stretch>
        </p:blipFill>
        <p:spPr>
          <a:xfrm>
            <a:off x="762000" y="6217910"/>
            <a:ext cx="4672706" cy="564833"/>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cstate="print"/>
          <a:srcRect l="50090" t="10416"/>
          <a:stretch>
            <a:fillRect/>
          </a:stretch>
        </p:blipFill>
        <p:spPr bwMode="auto">
          <a:xfrm>
            <a:off x="5029200" y="328127"/>
            <a:ext cx="3124200" cy="6553200"/>
          </a:xfrm>
          <a:prstGeom prst="rect">
            <a:avLst/>
          </a:prstGeom>
          <a:noFill/>
          <a:ln w="9525">
            <a:noFill/>
            <a:miter lim="800000"/>
            <a:headEnd/>
            <a:tailEnd/>
          </a:ln>
        </p:spPr>
      </p:pic>
      <p:sp>
        <p:nvSpPr>
          <p:cNvPr id="4" name="TextBox 3"/>
          <p:cNvSpPr txBox="1"/>
          <p:nvPr/>
        </p:nvSpPr>
        <p:spPr>
          <a:xfrm>
            <a:off x="5715000" y="-2626"/>
            <a:ext cx="2267339" cy="400110"/>
          </a:xfrm>
          <a:prstGeom prst="rect">
            <a:avLst/>
          </a:prstGeom>
          <a:noFill/>
        </p:spPr>
        <p:txBody>
          <a:bodyPr wrap="square" rtlCol="0">
            <a:spAutoFit/>
          </a:bodyPr>
          <a:lstStyle/>
          <a:p>
            <a:r>
              <a:rPr lang="en-US" sz="2000" b="1" dirty="0" err="1" smtClean="0"/>
              <a:t>Outplanting</a:t>
            </a:r>
            <a:r>
              <a:rPr lang="en-US" sz="2000" b="1" dirty="0" smtClean="0"/>
              <a:t> sites</a:t>
            </a:r>
            <a:endParaRPr lang="en-US" sz="2000" b="1" dirty="0"/>
          </a:p>
        </p:txBody>
      </p:sp>
      <p:pic>
        <p:nvPicPr>
          <p:cNvPr id="1026" name="Picture 2"/>
          <p:cNvPicPr>
            <a:picLocks noChangeAspect="1" noChangeArrowheads="1"/>
          </p:cNvPicPr>
          <p:nvPr/>
        </p:nvPicPr>
        <p:blipFill>
          <a:blip r:embed="rId4" cstate="print"/>
          <a:srcRect/>
          <a:stretch>
            <a:fillRect/>
          </a:stretch>
        </p:blipFill>
        <p:spPr bwMode="auto">
          <a:xfrm>
            <a:off x="1718934" y="328127"/>
            <a:ext cx="3191532" cy="6446520"/>
          </a:xfrm>
          <a:prstGeom prst="rect">
            <a:avLst/>
          </a:prstGeom>
          <a:noFill/>
          <a:ln w="9525">
            <a:noFill/>
            <a:miter lim="800000"/>
            <a:headEnd/>
            <a:tailEnd/>
          </a:ln>
        </p:spPr>
      </p:pic>
      <p:sp>
        <p:nvSpPr>
          <p:cNvPr id="2" name="TextBox 1"/>
          <p:cNvSpPr txBox="1"/>
          <p:nvPr/>
        </p:nvSpPr>
        <p:spPr>
          <a:xfrm>
            <a:off x="2400300" y="34697"/>
            <a:ext cx="2286000" cy="369492"/>
          </a:xfrm>
          <a:prstGeom prst="rect">
            <a:avLst/>
          </a:prstGeom>
          <a:noFill/>
        </p:spPr>
        <p:txBody>
          <a:bodyPr wrap="square" rtlCol="0">
            <a:spAutoFit/>
          </a:bodyPr>
          <a:lstStyle/>
          <a:p>
            <a:r>
              <a:rPr lang="en-US" b="1" dirty="0" smtClean="0"/>
              <a:t>Seed Collections</a:t>
            </a:r>
            <a:endParaRPr lang="en-US" b="1" dirty="0"/>
          </a:p>
        </p:txBody>
      </p:sp>
      <p:sp>
        <p:nvSpPr>
          <p:cNvPr id="6" name="5-Point Star 5"/>
          <p:cNvSpPr/>
          <p:nvPr/>
        </p:nvSpPr>
        <p:spPr>
          <a:xfrm>
            <a:off x="6286500" y="1371600"/>
            <a:ext cx="266700" cy="2286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0595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381000"/>
            <a:ext cx="8534400" cy="830997"/>
          </a:xfrm>
          <a:prstGeom prst="rect">
            <a:avLst/>
          </a:prstGeom>
          <a:noFill/>
        </p:spPr>
        <p:txBody>
          <a:bodyPr wrap="square" rtlCol="0">
            <a:spAutoFit/>
          </a:bodyPr>
          <a:lstStyle/>
          <a:p>
            <a:r>
              <a:rPr lang="en-US" sz="4800" dirty="0" smtClean="0"/>
              <a:t>SSMT data collected 2009-2019</a:t>
            </a:r>
            <a:endParaRPr lang="en-US" sz="4800" dirty="0"/>
          </a:p>
        </p:txBody>
      </p:sp>
      <p:sp>
        <p:nvSpPr>
          <p:cNvPr id="3" name="TextBox 2"/>
          <p:cNvSpPr txBox="1"/>
          <p:nvPr/>
        </p:nvSpPr>
        <p:spPr>
          <a:xfrm>
            <a:off x="457200" y="1371600"/>
            <a:ext cx="8382000" cy="1754326"/>
          </a:xfrm>
          <a:prstGeom prst="rect">
            <a:avLst/>
          </a:prstGeom>
          <a:noFill/>
        </p:spPr>
        <p:txBody>
          <a:bodyPr wrap="square" rtlCol="0">
            <a:spAutoFit/>
          </a:bodyPr>
          <a:lstStyle/>
          <a:p>
            <a:r>
              <a:rPr lang="en-US" b="1" dirty="0"/>
              <a:t>T</a:t>
            </a:r>
            <a:r>
              <a:rPr lang="en-US" b="1" dirty="0" smtClean="0"/>
              <a:t>ree height, diameter, survival, condition (all study trees, all years)</a:t>
            </a:r>
          </a:p>
          <a:p>
            <a:r>
              <a:rPr lang="en-US" b="1" dirty="0" smtClean="0"/>
              <a:t>Timing of spring budburst (all study trees - few years, more trees - fewer years)</a:t>
            </a:r>
          </a:p>
          <a:p>
            <a:r>
              <a:rPr lang="en-US" b="1" dirty="0" smtClean="0"/>
              <a:t>Timing of diameter growth using dendrometers (3 regions/3 sites, multiple years)</a:t>
            </a:r>
          </a:p>
          <a:p>
            <a:r>
              <a:rPr lang="en-US" b="1" dirty="0" smtClean="0"/>
              <a:t>Timing of height growth (some sites and years, used time lapse cameras 1 year)</a:t>
            </a:r>
          </a:p>
          <a:p>
            <a:r>
              <a:rPr lang="en-US" b="1" dirty="0" smtClean="0"/>
              <a:t>Foliage </a:t>
            </a:r>
            <a:r>
              <a:rPr lang="en-US" b="1" dirty="0"/>
              <a:t>diseases (all study trees, all sites, 1 year</a:t>
            </a:r>
            <a:r>
              <a:rPr lang="en-US" b="1" dirty="0" smtClean="0"/>
              <a:t>)</a:t>
            </a:r>
          </a:p>
          <a:p>
            <a:r>
              <a:rPr lang="en-US" b="1" dirty="0" smtClean="0"/>
              <a:t>Air temperature, soil temperature, precipitation, etc.</a:t>
            </a:r>
            <a:endParaRPr lang="en-US" b="1"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8708" r="27649"/>
          <a:stretch/>
        </p:blipFill>
        <p:spPr>
          <a:xfrm>
            <a:off x="5715001" y="3259993"/>
            <a:ext cx="3231717" cy="3388813"/>
          </a:xfrm>
          <a:prstGeom prst="rect">
            <a:avLst/>
          </a:prstGeom>
        </p:spPr>
      </p:pic>
      <p:sp>
        <p:nvSpPr>
          <p:cNvPr id="4" name="Oval 3"/>
          <p:cNvSpPr/>
          <p:nvPr/>
        </p:nvSpPr>
        <p:spPr>
          <a:xfrm>
            <a:off x="228600" y="1295400"/>
            <a:ext cx="7086600" cy="46440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72979" y="2734671"/>
            <a:ext cx="5410200" cy="46440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189744" y="3259994"/>
            <a:ext cx="2339279" cy="3370925"/>
          </a:xfrm>
          <a:prstGeom prst="rect">
            <a:avLst/>
          </a:prstGeom>
        </p:spPr>
      </p:pic>
      <p:sp>
        <p:nvSpPr>
          <p:cNvPr id="8" name="TextBox 7"/>
          <p:cNvSpPr txBox="1"/>
          <p:nvPr/>
        </p:nvSpPr>
        <p:spPr>
          <a:xfrm>
            <a:off x="521725" y="6125587"/>
            <a:ext cx="2688072" cy="523220"/>
          </a:xfrm>
          <a:prstGeom prst="rect">
            <a:avLst/>
          </a:prstGeom>
          <a:noFill/>
        </p:spPr>
        <p:txBody>
          <a:bodyPr wrap="square" rtlCol="0">
            <a:spAutoFit/>
          </a:bodyPr>
          <a:lstStyle/>
          <a:p>
            <a:r>
              <a:rPr lang="en-US" sz="1400" dirty="0" smtClean="0"/>
              <a:t>Hobo weather stations at Seed Source Movement Trail sites</a:t>
            </a:r>
            <a:endParaRPr lang="en-US" sz="1400" dirty="0"/>
          </a:p>
        </p:txBody>
      </p:sp>
    </p:spTree>
    <p:extLst>
      <p:ext uri="{BB962C8B-B14F-4D97-AF65-F5344CB8AC3E}">
        <p14:creationId xmlns:p14="http://schemas.microsoft.com/office/powerpoint/2010/main" val="1266138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086600" y="1066800"/>
            <a:ext cx="1905000" cy="646331"/>
          </a:xfrm>
          <a:prstGeom prst="rect">
            <a:avLst/>
          </a:prstGeom>
          <a:noFill/>
        </p:spPr>
        <p:txBody>
          <a:bodyPr wrap="square" rtlCol="0">
            <a:spAutoFit/>
          </a:bodyPr>
          <a:lstStyle/>
          <a:p>
            <a:r>
              <a:rPr lang="en-US" b="1" dirty="0"/>
              <a:t>Planted Fall </a:t>
            </a:r>
            <a:r>
              <a:rPr lang="en-US" b="1" dirty="0" smtClean="0"/>
              <a:t>2008/Spring </a:t>
            </a:r>
            <a:r>
              <a:rPr lang="en-US" b="1" dirty="0"/>
              <a:t>2009</a:t>
            </a:r>
          </a:p>
        </p:txBody>
      </p:sp>
      <p:pic>
        <p:nvPicPr>
          <p:cNvPr id="2" name="Picture 1"/>
          <p:cNvPicPr>
            <a:picLocks noChangeAspect="1"/>
          </p:cNvPicPr>
          <p:nvPr/>
        </p:nvPicPr>
        <p:blipFill>
          <a:blip r:embed="rId2"/>
          <a:stretch>
            <a:fillRect/>
          </a:stretch>
        </p:blipFill>
        <p:spPr>
          <a:xfrm>
            <a:off x="187245" y="0"/>
            <a:ext cx="6899355" cy="6858000"/>
          </a:xfrm>
          <a:prstGeom prst="rect">
            <a:avLst/>
          </a:prstGeom>
        </p:spPr>
      </p:pic>
    </p:spTree>
    <p:extLst>
      <p:ext uri="{BB962C8B-B14F-4D97-AF65-F5344CB8AC3E}">
        <p14:creationId xmlns:p14="http://schemas.microsoft.com/office/powerpoint/2010/main" val="19121746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162800" y="685800"/>
            <a:ext cx="1905000" cy="646331"/>
          </a:xfrm>
          <a:prstGeom prst="rect">
            <a:avLst/>
          </a:prstGeom>
          <a:noFill/>
        </p:spPr>
        <p:txBody>
          <a:bodyPr wrap="square" rtlCol="0">
            <a:spAutoFit/>
          </a:bodyPr>
          <a:lstStyle/>
          <a:p>
            <a:r>
              <a:rPr lang="en-US" b="1" dirty="0" smtClean="0"/>
              <a:t>Planted Fall 2008 or spring 2009</a:t>
            </a:r>
            <a:endParaRPr lang="en-US" b="1" dirty="0"/>
          </a:p>
        </p:txBody>
      </p:sp>
      <p:sp>
        <p:nvSpPr>
          <p:cNvPr id="2" name="TextBox 1"/>
          <p:cNvSpPr txBox="1"/>
          <p:nvPr/>
        </p:nvSpPr>
        <p:spPr>
          <a:xfrm>
            <a:off x="7535732" y="3800035"/>
            <a:ext cx="1676400" cy="646331"/>
          </a:xfrm>
          <a:prstGeom prst="rect">
            <a:avLst/>
          </a:prstGeom>
          <a:noFill/>
        </p:spPr>
        <p:txBody>
          <a:bodyPr wrap="square" rtlCol="0">
            <a:spAutoFit/>
          </a:bodyPr>
          <a:lstStyle/>
          <a:p>
            <a:r>
              <a:rPr lang="en-US" b="1" dirty="0" smtClean="0"/>
              <a:t>Metric Hint</a:t>
            </a:r>
          </a:p>
          <a:p>
            <a:r>
              <a:rPr lang="en-US" b="1" dirty="0" smtClean="0"/>
              <a:t>7.5 </a:t>
            </a:r>
            <a:r>
              <a:rPr lang="en-US" b="1" dirty="0"/>
              <a:t>c</a:t>
            </a:r>
            <a:r>
              <a:rPr lang="en-US" b="1" dirty="0" smtClean="0"/>
              <a:t>m ~ 3 in</a:t>
            </a:r>
            <a:endParaRPr lang="en-US" b="1" dirty="0"/>
          </a:p>
        </p:txBody>
      </p:sp>
      <p:pic>
        <p:nvPicPr>
          <p:cNvPr id="4" name="Picture 3"/>
          <p:cNvPicPr>
            <a:picLocks noChangeAspect="1"/>
          </p:cNvPicPr>
          <p:nvPr/>
        </p:nvPicPr>
        <p:blipFill>
          <a:blip r:embed="rId2"/>
          <a:stretch>
            <a:fillRect/>
          </a:stretch>
        </p:blipFill>
        <p:spPr>
          <a:xfrm>
            <a:off x="0" y="7620"/>
            <a:ext cx="7232597" cy="6858000"/>
          </a:xfrm>
          <a:prstGeom prst="rect">
            <a:avLst/>
          </a:prstGeom>
        </p:spPr>
      </p:pic>
    </p:spTree>
    <p:extLst>
      <p:ext uri="{BB962C8B-B14F-4D97-AF65-F5344CB8AC3E}">
        <p14:creationId xmlns:p14="http://schemas.microsoft.com/office/powerpoint/2010/main" val="32902557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97374" y="1582029"/>
            <a:ext cx="5292986" cy="3102785"/>
          </a:xfrm>
          <a:prstGeom prst="rect">
            <a:avLst/>
          </a:prstGeom>
        </p:spPr>
      </p:pic>
      <p:sp>
        <p:nvSpPr>
          <p:cNvPr id="3" name="Rectangle 2"/>
          <p:cNvSpPr/>
          <p:nvPr/>
        </p:nvSpPr>
        <p:spPr>
          <a:xfrm>
            <a:off x="1853357" y="1057841"/>
            <a:ext cx="4596130" cy="646331"/>
          </a:xfrm>
          <a:prstGeom prst="rect">
            <a:avLst/>
          </a:prstGeom>
        </p:spPr>
        <p:txBody>
          <a:bodyPr wrap="none">
            <a:spAutoFit/>
          </a:bodyPr>
          <a:lstStyle/>
          <a:p>
            <a:pPr algn="ctr"/>
            <a:r>
              <a:rPr lang="en-US" b="1" dirty="0">
                <a:latin typeface="Arial" panose="020B0604020202020204" pitchFamily="34" charset="0"/>
              </a:rPr>
              <a:t>Buckhorn2 </a:t>
            </a:r>
          </a:p>
          <a:p>
            <a:pPr algn="ctr"/>
            <a:r>
              <a:rPr lang="en-US" b="1" dirty="0">
                <a:latin typeface="Arial" panose="020B0604020202020204" pitchFamily="34" charset="0"/>
              </a:rPr>
              <a:t>10−yr Mean Height (m) − No </a:t>
            </a:r>
            <a:r>
              <a:rPr lang="en-US" b="1" dirty="0" err="1">
                <a:latin typeface="Arial" panose="020B0604020202020204" pitchFamily="34" charset="0"/>
              </a:rPr>
              <a:t>Ht</a:t>
            </a:r>
            <a:r>
              <a:rPr lang="en-US" b="1" dirty="0">
                <a:latin typeface="Arial" panose="020B0604020202020204" pitchFamily="34" charset="0"/>
              </a:rPr>
              <a:t> damages</a:t>
            </a:r>
            <a:endParaRPr lang="en-US" b="1" dirty="0"/>
          </a:p>
        </p:txBody>
      </p:sp>
      <p:pic>
        <p:nvPicPr>
          <p:cNvPr id="4" name="Picture 3"/>
          <p:cNvPicPr>
            <a:picLocks noChangeAspect="1"/>
          </p:cNvPicPr>
          <p:nvPr/>
        </p:nvPicPr>
        <p:blipFill>
          <a:blip r:embed="rId3"/>
          <a:stretch>
            <a:fillRect/>
          </a:stretch>
        </p:blipFill>
        <p:spPr>
          <a:xfrm>
            <a:off x="1951224" y="5086350"/>
            <a:ext cx="4672706" cy="564833"/>
          </a:xfrm>
          <a:prstGeom prst="rect">
            <a:avLst/>
          </a:prstGeom>
        </p:spPr>
      </p:pic>
    </p:spTree>
    <p:extLst>
      <p:ext uri="{BB962C8B-B14F-4D97-AF65-F5344CB8AC3E}">
        <p14:creationId xmlns:p14="http://schemas.microsoft.com/office/powerpoint/2010/main" val="39152931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extBox 1"/>
          <p:cNvSpPr txBox="1"/>
          <p:nvPr/>
        </p:nvSpPr>
        <p:spPr>
          <a:xfrm>
            <a:off x="304800" y="152400"/>
            <a:ext cx="8534400" cy="954107"/>
          </a:xfrm>
          <a:prstGeom prst="rect">
            <a:avLst/>
          </a:prstGeom>
          <a:noFill/>
        </p:spPr>
        <p:txBody>
          <a:bodyPr wrap="square" rtlCol="0">
            <a:spAutoFit/>
          </a:bodyPr>
          <a:lstStyle/>
          <a:p>
            <a:r>
              <a:rPr lang="en-US" sz="2800" b="1" dirty="0" smtClean="0"/>
              <a:t>Can we predict yearly height or diameter growth based on temperature, precipitation, and seed source?</a:t>
            </a:r>
            <a:endParaRPr lang="en-US" sz="2800" b="1" dirty="0"/>
          </a:p>
        </p:txBody>
      </p:sp>
    </p:spTree>
    <p:extLst>
      <p:ext uri="{BB962C8B-B14F-4D97-AF65-F5344CB8AC3E}">
        <p14:creationId xmlns:p14="http://schemas.microsoft.com/office/powerpoint/2010/main" val="364975613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3291</TotalTime>
  <Words>754</Words>
  <Application>Microsoft Office PowerPoint</Application>
  <PresentationFormat>On-screen Show (4:3)</PresentationFormat>
  <Paragraphs>73</Paragraphs>
  <Slides>14</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Importance</vt:lpstr>
      <vt:lpstr>PowerPoint Presentation</vt:lpstr>
      <vt:lpstr>PowerPoint Presentation</vt:lpstr>
      <vt:lpstr>Year 8 Growth Modeling</vt:lpstr>
      <vt:lpstr>8-year height at Floras and Doorstop as a function of seed source continentality </vt:lpstr>
    </vt:vector>
  </TitlesOfParts>
  <Company>Forest Service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Douglas-fir Seed Source Movement Trial</dc:title>
  <dc:creator>USDA Forest Service</dc:creator>
  <cp:lastModifiedBy>Prevey, Janet - FS</cp:lastModifiedBy>
  <cp:revision>156</cp:revision>
  <cp:lastPrinted>2015-08-14T22:56:49Z</cp:lastPrinted>
  <dcterms:created xsi:type="dcterms:W3CDTF">2014-04-21T22:10:14Z</dcterms:created>
  <dcterms:modified xsi:type="dcterms:W3CDTF">2019-07-30T20:30:00Z</dcterms:modified>
</cp:coreProperties>
</file>